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4" r:id="rId5"/>
    <p:sldId id="274" r:id="rId6"/>
    <p:sldId id="263" r:id="rId7"/>
    <p:sldId id="262" r:id="rId8"/>
    <p:sldId id="261" r:id="rId9"/>
    <p:sldId id="276" r:id="rId10"/>
    <p:sldId id="277" r:id="rId11"/>
    <p:sldId id="278" r:id="rId12"/>
    <p:sldId id="279" r:id="rId13"/>
    <p:sldId id="260" r:id="rId14"/>
    <p:sldId id="259" r:id="rId15"/>
    <p:sldId id="275" r:id="rId16"/>
    <p:sldId id="258" r:id="rId17"/>
    <p:sldId id="257" r:id="rId18"/>
    <p:sldId id="267" r:id="rId19"/>
    <p:sldId id="268" r:id="rId20"/>
    <p:sldId id="269" r:id="rId21"/>
    <p:sldId id="271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102B-59F8-4B9A-9BB0-81C656DAB184}" type="datetimeFigureOut">
              <a:rPr lang="en-US" smtClean="0"/>
              <a:pPr/>
              <a:t>9/17/2020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1470025"/>
          </a:xfrm>
        </p:spPr>
        <p:txBody>
          <a:bodyPr/>
          <a:lstStyle/>
          <a:p>
            <a:r>
              <a:rPr lang="en-US" b="1"/>
              <a:t>ЕВАЛУАЦИЈА</a:t>
            </a:r>
            <a:r>
              <a:rPr lang="en-US"/>
              <a:t/>
            </a:r>
            <a:br>
              <a:rPr lang="en-US"/>
            </a:b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715000"/>
            <a:ext cx="6400800" cy="1752600"/>
          </a:xfrm>
        </p:spPr>
        <p:txBody>
          <a:bodyPr/>
          <a:lstStyle/>
          <a:p>
            <a:endParaRPr lang="sr-Cyrl-RS" dirty="0"/>
          </a:p>
        </p:txBody>
      </p:sp>
      <p:sp>
        <p:nvSpPr>
          <p:cNvPr id="5" name="AutoShape 4" descr="Evaluacija obuke - Skil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r-Cyrl-R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6477000" cy="3624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BA" dirty="0" smtClean="0"/>
              <a:t>Ефективност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800" dirty="0" smtClean="0"/>
              <a:t>Ефективност је степен до кога је постигнут зацртан/постављен циљ</a:t>
            </a:r>
          </a:p>
          <a:p>
            <a:r>
              <a:rPr lang="sr-Cyrl-BA" sz="2800" dirty="0" smtClean="0"/>
              <a:t>Постизање најбољих резултата за дат износ ресурса.</a:t>
            </a:r>
          </a:p>
          <a:p>
            <a:r>
              <a:rPr lang="sr-Cyrl-BA" sz="2800" dirty="0" smtClean="0"/>
              <a:t>Кост ефективност повезује коштање (цена)према лицима на које је програм позитивно утицао (исход).</a:t>
            </a:r>
          </a:p>
          <a:p>
            <a:pPr>
              <a:buFont typeface="Wingdings" pitchFamily="2" charset="2"/>
              <a:buChar char="ü"/>
            </a:pPr>
            <a:r>
              <a:rPr lang="sr-Cyrl-BA" sz="2800" dirty="0" smtClean="0"/>
              <a:t>Потенцијална </a:t>
            </a:r>
            <a:r>
              <a:rPr lang="sr-Cyrl-BA" sz="2800" dirty="0"/>
              <a:t>ефективност</a:t>
            </a:r>
            <a:endParaRPr lang="sr-Cyrl-BA" sz="2800" dirty="0" smtClean="0"/>
          </a:p>
          <a:p>
            <a:pPr>
              <a:buFont typeface="Wingdings" pitchFamily="2" charset="2"/>
              <a:buChar char="ü"/>
            </a:pPr>
            <a:r>
              <a:rPr lang="sr-Cyrl-BA" sz="2800" dirty="0" smtClean="0"/>
              <a:t>Стварна </a:t>
            </a:r>
            <a:r>
              <a:rPr lang="sr-Cyrl-BA" sz="2800" dirty="0"/>
              <a:t>ефективност</a:t>
            </a:r>
            <a:endParaRPr lang="sr-Cyrl-RS" sz="2800" dirty="0"/>
          </a:p>
        </p:txBody>
      </p:sp>
    </p:spTree>
    <p:extLst>
      <p:ext uri="{BB962C8B-B14F-4D97-AF65-F5344CB8AC3E}">
        <p14:creationId xmlns:p14="http://schemas.microsoft.com/office/powerpoint/2010/main" val="3384423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Корист - бенефит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400" dirty="0" smtClean="0"/>
              <a:t>Корист од једног здравственог програма су жељени ефекти програма у погледу основних развојних циљева земље.</a:t>
            </a:r>
          </a:p>
          <a:p>
            <a:r>
              <a:rPr lang="sr-Cyrl-BA" sz="2400" dirty="0" smtClean="0"/>
              <a:t>Корист/бенефит цена је однос мерљивих вредности користи према трошковима.</a:t>
            </a:r>
          </a:p>
          <a:p>
            <a:r>
              <a:rPr lang="sr-Cyrl-BA" sz="2400" dirty="0" smtClean="0"/>
              <a:t>Оправданост/или успех једног програма</a:t>
            </a:r>
            <a:endParaRPr lang="sr-Cyrl-RS" sz="2400" dirty="0"/>
          </a:p>
        </p:txBody>
      </p:sp>
    </p:spTree>
    <p:extLst>
      <p:ext uri="{BB962C8B-B14F-4D97-AF65-F5344CB8AC3E}">
        <p14:creationId xmlns:p14="http://schemas.microsoft.com/office/powerpoint/2010/main" val="2778634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Корист - </a:t>
            </a:r>
            <a:r>
              <a:rPr lang="sr-Cyrl-RS"/>
              <a:t>Б</a:t>
            </a:r>
            <a:r>
              <a:rPr lang="en-US" smtClean="0"/>
              <a:t>енефит </a:t>
            </a:r>
            <a:r>
              <a:rPr lang="en-US"/>
              <a:t>цена (профит</a:t>
            </a:r>
            <a:r>
              <a:rPr lang="en-US" smtClean="0"/>
              <a:t>)</a:t>
            </a:r>
            <a:r>
              <a:rPr lang="sr-Cyrl-RS" smtClean="0"/>
              <a:t>,</a:t>
            </a:r>
            <a:r>
              <a:rPr lang="en-US" smtClean="0"/>
              <a:t> представља</a:t>
            </a:r>
            <a:r>
              <a:rPr lang="sr-Cyrl-RS" smtClean="0"/>
              <a:t>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971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О</a:t>
            </a:r>
            <a:r>
              <a:rPr lang="en-US" smtClean="0"/>
              <a:t>днос </a:t>
            </a:r>
            <a:r>
              <a:rPr lang="en-US"/>
              <a:t>мерљивих вредности и користи према трошковима (цени</a:t>
            </a:r>
            <a:r>
              <a:rPr lang="en-US" smtClean="0"/>
              <a:t>)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b="1" smtClean="0"/>
              <a:t>Ц</a:t>
            </a:r>
            <a:r>
              <a:rPr lang="en-US" b="1" smtClean="0"/>
              <a:t>ена </a:t>
            </a:r>
            <a:r>
              <a:rPr lang="sr-Cyrl-RS" b="1" smtClean="0"/>
              <a:t> </a:t>
            </a:r>
            <a:r>
              <a:rPr lang="en-US" b="1" smtClean="0"/>
              <a:t>-</a:t>
            </a:r>
            <a:r>
              <a:rPr lang="sr-Cyrl-RS" b="1" smtClean="0"/>
              <a:t> </a:t>
            </a:r>
            <a:r>
              <a:rPr lang="en-US" b="1" smtClean="0"/>
              <a:t> </a:t>
            </a:r>
            <a:r>
              <a:rPr lang="en-US" b="1"/>
              <a:t>корист је однос инпута и </a:t>
            </a:r>
            <a:r>
              <a:rPr lang="en-US" b="1" smtClean="0"/>
              <a:t>користи</a:t>
            </a:r>
            <a:endParaRPr lang="sr-Cyrl-RS" b="1" smtClean="0"/>
          </a:p>
          <a:p>
            <a:pPr>
              <a:buNone/>
            </a:pPr>
            <a:r>
              <a:rPr lang="sr-Cyrl-RS" smtClean="0"/>
              <a:t>	...</a:t>
            </a:r>
            <a:r>
              <a:rPr lang="en-US" smtClean="0"/>
              <a:t> </a:t>
            </a:r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427259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Главне карактеристике </a:t>
            </a:r>
            <a:r>
              <a:rPr lang="en-US" smtClean="0"/>
              <a:t>“</a:t>
            </a:r>
            <a:r>
              <a:rPr lang="en-US" i="1" smtClean="0"/>
              <a:t>Mониторинга</a:t>
            </a:r>
            <a:r>
              <a:rPr lang="en-US" i="1"/>
              <a:t>"</a:t>
            </a:r>
            <a:r>
              <a:rPr lang="en-US"/>
              <a:t>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smtClean="0"/>
              <a:t>Kонтинуирано </a:t>
            </a:r>
            <a:r>
              <a:rPr lang="en-US"/>
              <a:t>праћење активности у периоду њихове </a:t>
            </a:r>
            <a:r>
              <a:rPr lang="en-US" smtClean="0"/>
              <a:t>припреме</a:t>
            </a:r>
          </a:p>
          <a:p>
            <a:r>
              <a:rPr lang="sr-Cyrl-RS" smtClean="0"/>
              <a:t>И</a:t>
            </a:r>
            <a:r>
              <a:rPr lang="en-US" smtClean="0"/>
              <a:t>дентификација </a:t>
            </a:r>
            <a:r>
              <a:rPr lang="en-US"/>
              <a:t>одступања од планиране </a:t>
            </a:r>
            <a:r>
              <a:rPr lang="en-US" smtClean="0"/>
              <a:t>примене </a:t>
            </a:r>
          </a:p>
          <a:p>
            <a:r>
              <a:rPr lang="sr-Cyrl-RS"/>
              <a:t>П</a:t>
            </a:r>
            <a:r>
              <a:rPr lang="en-US" smtClean="0"/>
              <a:t>ровера </a:t>
            </a:r>
            <a:r>
              <a:rPr lang="en-US"/>
              <a:t>дозвољених лимита </a:t>
            </a:r>
            <a:r>
              <a:rPr lang="en-US" smtClean="0"/>
              <a:t>одступања</a:t>
            </a:r>
          </a:p>
          <a:p>
            <a:r>
              <a:rPr lang="sr-Cyrl-RS"/>
              <a:t>П</a:t>
            </a:r>
            <a:r>
              <a:rPr lang="en-US" smtClean="0"/>
              <a:t>редузимање </a:t>
            </a:r>
            <a:r>
              <a:rPr lang="en-US"/>
              <a:t>корективних </a:t>
            </a:r>
            <a:r>
              <a:rPr lang="en-US" smtClean="0"/>
              <a:t>акција </a:t>
            </a:r>
          </a:p>
          <a:p>
            <a:r>
              <a:rPr lang="en-US" smtClean="0"/>
              <a:t>… </a:t>
            </a:r>
            <a:endParaRPr lang="sr-Cyrl-R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Главне карактеристике евалуације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sr-Cyrl-RS" smtClean="0"/>
              <a:t>	→</a:t>
            </a:r>
            <a:r>
              <a:rPr lang="en-US" smtClean="0"/>
              <a:t> </a:t>
            </a:r>
            <a:r>
              <a:rPr lang="sr-Cyrl-RS" smtClean="0"/>
              <a:t>П</a:t>
            </a:r>
            <a:r>
              <a:rPr lang="en-US" smtClean="0"/>
              <a:t>рати/процењује </a:t>
            </a:r>
            <a:r>
              <a:rPr lang="en-US"/>
              <a:t>извршење задатака и </a:t>
            </a:r>
            <a:r>
              <a:rPr lang="en-US" smtClean="0"/>
              <a:t>циљева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</a:t>
            </a:r>
            <a:r>
              <a:rPr lang="en-US" smtClean="0"/>
              <a:t> </a:t>
            </a:r>
            <a:r>
              <a:rPr lang="sr-Cyrl-RS" smtClean="0"/>
              <a:t>М</a:t>
            </a:r>
            <a:r>
              <a:rPr lang="en-US" smtClean="0"/>
              <a:t>ери </a:t>
            </a:r>
            <a:r>
              <a:rPr lang="en-US"/>
              <a:t>допринос њиховог </a:t>
            </a:r>
            <a:r>
              <a:rPr lang="en-US" smtClean="0"/>
              <a:t>извршења </a:t>
            </a:r>
          </a:p>
          <a:p>
            <a:pPr>
              <a:buNone/>
            </a:pPr>
            <a:r>
              <a:rPr lang="en-US" smtClean="0"/>
              <a:t>	→ </a:t>
            </a:r>
            <a:r>
              <a:rPr lang="sr-Cyrl-RS" smtClean="0"/>
              <a:t>П</a:t>
            </a:r>
            <a:r>
              <a:rPr lang="en-US" smtClean="0"/>
              <a:t>рати/процењује </a:t>
            </a:r>
            <a:r>
              <a:rPr lang="en-US"/>
              <a:t>адекватност, релевантност и ефикасност извршења </a:t>
            </a:r>
            <a:r>
              <a:rPr lang="en-US" smtClean="0"/>
              <a:t>задатака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</a:t>
            </a:r>
            <a:r>
              <a:rPr lang="en-US" smtClean="0"/>
              <a:t> </a:t>
            </a:r>
            <a:r>
              <a:rPr lang="sr-Cyrl-RS" smtClean="0"/>
              <a:t>П</a:t>
            </a:r>
            <a:r>
              <a:rPr lang="en-US" smtClean="0"/>
              <a:t>редлаже неопходне промене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</a:t>
            </a:r>
            <a:r>
              <a:rPr lang="en-US" smtClean="0"/>
              <a:t> </a:t>
            </a:r>
            <a:r>
              <a:rPr lang="sr-Cyrl-RS" smtClean="0"/>
              <a:t>К</a:t>
            </a:r>
            <a:r>
              <a:rPr lang="en-US" smtClean="0"/>
              <a:t>орекције програма </a:t>
            </a:r>
            <a:r>
              <a:rPr lang="en-US"/>
              <a:t>(репрограмирање) </a:t>
            </a:r>
            <a:endParaRPr lang="en-US" smtClean="0"/>
          </a:p>
          <a:p>
            <a:pPr>
              <a:buNone/>
            </a:pPr>
            <a:r>
              <a:rPr lang="en-US" smtClean="0"/>
              <a:t>	→ </a:t>
            </a:r>
            <a:r>
              <a:rPr lang="sr-Cyrl-RS" smtClean="0"/>
              <a:t>Р</a:t>
            </a:r>
            <a:r>
              <a:rPr lang="en-US" smtClean="0"/>
              <a:t>едефинисање циљева</a:t>
            </a:r>
            <a:endParaRPr lang="sr-Cyrl-RS" smtClean="0"/>
          </a:p>
          <a:p>
            <a:pPr>
              <a:buNone/>
            </a:pPr>
            <a:r>
              <a:rPr lang="sr-Cyrl-RS" smtClean="0"/>
              <a:t>	...	</a:t>
            </a:r>
            <a:endParaRPr lang="sr-Cyrl-R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smtClean="0"/>
              <a:t>Евалуација здравственог програма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sr-Cyrl-RS" smtClean="0"/>
              <a:t>Програм се може сматрати као детаљан план онога што треба да се уради!</a:t>
            </a:r>
          </a:p>
          <a:p>
            <a:r>
              <a:rPr lang="sr-Cyrl-RS" smtClean="0"/>
              <a:t>Може се посматрати</a:t>
            </a:r>
            <a:r>
              <a:rPr lang="en-US" smtClean="0"/>
              <a:t>:</a:t>
            </a:r>
          </a:p>
          <a:p>
            <a:pPr>
              <a:buNone/>
            </a:pPr>
            <a:r>
              <a:rPr lang="sr-Cyrl-RS" smtClean="0"/>
              <a:t>	</a:t>
            </a:r>
            <a:r>
              <a:rPr lang="en-US" smtClean="0"/>
              <a:t>- </a:t>
            </a:r>
            <a:r>
              <a:rPr lang="sr-Cyrl-RS" smtClean="0"/>
              <a:t>објективни низ активности усредсређених на један или више аспеката главног проблема ...</a:t>
            </a:r>
          </a:p>
          <a:p>
            <a:pPr>
              <a:buNone/>
            </a:pPr>
            <a:r>
              <a:rPr lang="sr-Cyrl-RS" smtClean="0"/>
              <a:t>	- рад који треба да спроведе нека организација да би се задовољиле потребе ...</a:t>
            </a:r>
            <a:endParaRPr lang="sr-Cyrl-R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Мониторинг и </a:t>
            </a:r>
            <a:r>
              <a:rPr lang="sr-Cyrl-RS" smtClean="0"/>
              <a:t>Е</a:t>
            </a:r>
            <a:r>
              <a:rPr lang="en-US" smtClean="0"/>
              <a:t>валуација 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/>
              <a:t>С</a:t>
            </a:r>
            <a:r>
              <a:rPr lang="en-US" smtClean="0"/>
              <a:t>личност </a:t>
            </a:r>
            <a:r>
              <a:rPr lang="en-US"/>
              <a:t>и </a:t>
            </a:r>
            <a:r>
              <a:rPr lang="sr-Cyrl-RS" smtClean="0"/>
              <a:t>Р</a:t>
            </a:r>
            <a:r>
              <a:rPr lang="en-US" smtClean="0"/>
              <a:t>азлика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90800"/>
            <a:ext cx="8229600" cy="4525963"/>
          </a:xfrm>
        </p:spPr>
        <p:txBody>
          <a:bodyPr/>
          <a:lstStyle/>
          <a:p>
            <a:r>
              <a:rPr lang="en-US" smtClean="0"/>
              <a:t>Мониторинг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→</a:t>
            </a:r>
            <a:r>
              <a:rPr lang="en-US" smtClean="0"/>
              <a:t> </a:t>
            </a:r>
            <a:r>
              <a:rPr lang="en-US"/>
              <a:t>подаци се углавном </a:t>
            </a:r>
            <a:r>
              <a:rPr lang="en-US" smtClean="0"/>
              <a:t>добија</a:t>
            </a:r>
            <a:r>
              <a:rPr lang="sr-Cyrl-RS" smtClean="0"/>
              <a:t>ју</a:t>
            </a:r>
            <a:r>
              <a:rPr lang="en-US" smtClean="0"/>
              <a:t> </a:t>
            </a:r>
            <a:r>
              <a:rPr lang="en-US"/>
              <a:t>из примарних </a:t>
            </a:r>
            <a:r>
              <a:rPr lang="en-US" smtClean="0"/>
              <a:t>извора!</a:t>
            </a:r>
          </a:p>
          <a:p>
            <a:pPr>
              <a:buNone/>
            </a:pPr>
            <a:r>
              <a:rPr lang="en-US" smtClean="0"/>
              <a:t> </a:t>
            </a:r>
            <a:endParaRPr lang="en-US"/>
          </a:p>
          <a:p>
            <a:r>
              <a:rPr lang="en-US" smtClean="0"/>
              <a:t>Евалуација </a:t>
            </a:r>
            <a:r>
              <a:rPr lang="sr-Cyrl-RS" smtClean="0"/>
              <a:t> </a:t>
            </a:r>
            <a:r>
              <a:rPr lang="en-US" smtClean="0"/>
              <a:t>→ </a:t>
            </a:r>
            <a:r>
              <a:rPr lang="en-US"/>
              <a:t>користе се примарни </a:t>
            </a:r>
            <a:r>
              <a:rPr lang="en-US" smtClean="0"/>
              <a:t>и </a:t>
            </a:r>
            <a:r>
              <a:rPr lang="en-US"/>
              <a:t>секундарни извори </a:t>
            </a:r>
            <a:r>
              <a:rPr lang="en-US" smtClean="0"/>
              <a:t>података!</a:t>
            </a:r>
            <a:endParaRPr lang="en-US"/>
          </a:p>
          <a:p>
            <a:endParaRPr lang="sr-Cyrl-R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Мониторинг и </a:t>
            </a:r>
            <a:r>
              <a:rPr lang="sr-Cyrl-RS"/>
              <a:t>Е</a:t>
            </a:r>
            <a:r>
              <a:rPr lang="en-US" smtClean="0"/>
              <a:t>валуација 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/>
              <a:t>С</a:t>
            </a:r>
            <a:r>
              <a:rPr lang="en-US" smtClean="0"/>
              <a:t>личност </a:t>
            </a:r>
            <a:r>
              <a:rPr lang="en-US"/>
              <a:t>и </a:t>
            </a:r>
            <a:r>
              <a:rPr lang="sr-Cyrl-RS" smtClean="0"/>
              <a:t>Р</a:t>
            </a:r>
            <a:r>
              <a:rPr lang="en-US" smtClean="0"/>
              <a:t>азлика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229600" cy="4525963"/>
          </a:xfrm>
        </p:spPr>
        <p:txBody>
          <a:bodyPr/>
          <a:lstStyle/>
          <a:p>
            <a:r>
              <a:rPr lang="en-US" smtClean="0"/>
              <a:t>Мониторинг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→</a:t>
            </a:r>
            <a:r>
              <a:rPr lang="en-US" smtClean="0"/>
              <a:t> </a:t>
            </a:r>
            <a:r>
              <a:rPr lang="sr-Cyrl-RS" smtClean="0"/>
              <a:t> </a:t>
            </a:r>
            <a:r>
              <a:rPr lang="en-US" smtClean="0"/>
              <a:t>остаје </a:t>
            </a:r>
            <a:r>
              <a:rPr lang="en-US"/>
              <a:t>"невидљив", сем када не функционише </a:t>
            </a:r>
            <a:r>
              <a:rPr lang="en-US" smtClean="0"/>
              <a:t>одговарајуће!</a:t>
            </a:r>
          </a:p>
          <a:p>
            <a:endParaRPr lang="en-US"/>
          </a:p>
          <a:p>
            <a:r>
              <a:rPr lang="en-US" smtClean="0"/>
              <a:t>Евалуација</a:t>
            </a:r>
            <a:r>
              <a:rPr lang="sr-Cyrl-RS" smtClean="0"/>
              <a:t> </a:t>
            </a:r>
            <a:r>
              <a:rPr lang="en-US" smtClean="0"/>
              <a:t> →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оваква активност увек остаје посебно "видљива</a:t>
            </a:r>
            <a:r>
              <a:rPr lang="en-US" smtClean="0"/>
              <a:t>"!</a:t>
            </a:r>
            <a:endParaRPr lang="en-US"/>
          </a:p>
          <a:p>
            <a:endParaRPr lang="sr-Cyrl-R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Мониторинг и </a:t>
            </a:r>
            <a:r>
              <a:rPr lang="sr-Cyrl-RS"/>
              <a:t>Е</a:t>
            </a:r>
            <a:r>
              <a:rPr lang="en-US" smtClean="0"/>
              <a:t>валуација </a:t>
            </a:r>
            <a:r>
              <a:rPr lang="sr-Cyrl-RS"/>
              <a:t/>
            </a:r>
            <a:br>
              <a:rPr lang="sr-Cyrl-RS"/>
            </a:br>
            <a:r>
              <a:rPr lang="sr-Cyrl-RS"/>
              <a:t>С</a:t>
            </a:r>
            <a:r>
              <a:rPr lang="en-US" smtClean="0"/>
              <a:t>личност </a:t>
            </a:r>
            <a:r>
              <a:rPr lang="en-US"/>
              <a:t>и </a:t>
            </a:r>
            <a:r>
              <a:rPr lang="sr-Cyrl-RS" smtClean="0"/>
              <a:t>Р</a:t>
            </a:r>
            <a:r>
              <a:rPr lang="en-US" smtClean="0"/>
              <a:t>азлика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/>
              <a:t>Мониторинг </a:t>
            </a:r>
            <a:r>
              <a:rPr lang="sr-Cyrl-RS" smtClean="0"/>
              <a:t> </a:t>
            </a:r>
            <a:r>
              <a:rPr lang="en-US" smtClean="0"/>
              <a:t>→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спроводи се углавном примењеним </a:t>
            </a:r>
            <a:r>
              <a:rPr lang="sr-Cyrl-RS" smtClean="0"/>
              <a:t> </a:t>
            </a:r>
            <a:r>
              <a:rPr lang="en-US" smtClean="0"/>
              <a:t>нивоима </a:t>
            </a:r>
            <a:r>
              <a:rPr lang="en-US"/>
              <a:t>агенције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en-US" smtClean="0"/>
              <a:t>којa спровод</a:t>
            </a:r>
            <a:r>
              <a:rPr lang="sr-Cyrl-RS" smtClean="0"/>
              <a:t>и</a:t>
            </a:r>
            <a:r>
              <a:rPr lang="en-US" smtClean="0"/>
              <a:t>  програм!</a:t>
            </a:r>
          </a:p>
          <a:p>
            <a:pPr>
              <a:buNone/>
            </a:pPr>
            <a:endParaRPr lang="en-US"/>
          </a:p>
          <a:p>
            <a:r>
              <a:rPr lang="en-US" smtClean="0"/>
              <a:t>Евалуација </a:t>
            </a:r>
            <a:r>
              <a:rPr lang="sr-Cyrl-RS" smtClean="0"/>
              <a:t> </a:t>
            </a:r>
            <a:r>
              <a:rPr lang="en-US" smtClean="0"/>
              <a:t>→ </a:t>
            </a:r>
            <a:r>
              <a:rPr lang="sr-Cyrl-RS" smtClean="0"/>
              <a:t> </a:t>
            </a:r>
            <a:r>
              <a:rPr lang="en-US" smtClean="0"/>
              <a:t>спроводи </a:t>
            </a:r>
            <a:r>
              <a:rPr lang="en-US"/>
              <a:t>се у свим фазама и нивоима руковођења националног процеса здравственог </a:t>
            </a:r>
            <a:r>
              <a:rPr lang="en-US" smtClean="0"/>
              <a:t>развоја!</a:t>
            </a:r>
            <a:endParaRPr lang="en-US"/>
          </a:p>
          <a:p>
            <a:endParaRPr lang="sr-Cyrl-R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Мониторинг и </a:t>
            </a:r>
            <a:r>
              <a:rPr lang="sr-Cyrl-RS" smtClean="0"/>
              <a:t>Е</a:t>
            </a:r>
            <a:r>
              <a:rPr lang="en-US" smtClean="0"/>
              <a:t>валуација </a:t>
            </a:r>
            <a:r>
              <a:rPr lang="sr-Cyrl-RS"/>
              <a:t/>
            </a:r>
            <a:br>
              <a:rPr lang="sr-Cyrl-RS"/>
            </a:br>
            <a:r>
              <a:rPr lang="sr-Cyrl-RS"/>
              <a:t>С</a:t>
            </a:r>
            <a:r>
              <a:rPr lang="en-US" smtClean="0"/>
              <a:t>личност </a:t>
            </a:r>
            <a:r>
              <a:rPr lang="en-US"/>
              <a:t>и </a:t>
            </a:r>
            <a:r>
              <a:rPr lang="sr-Cyrl-RS" smtClean="0"/>
              <a:t>Р</a:t>
            </a:r>
            <a:r>
              <a:rPr lang="en-US" smtClean="0"/>
              <a:t>азлика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/>
              <a:t>Мониторинг </a:t>
            </a:r>
            <a:r>
              <a:rPr lang="sr-Cyrl-RS" smtClean="0"/>
              <a:t> </a:t>
            </a:r>
            <a:r>
              <a:rPr lang="en-US" smtClean="0"/>
              <a:t>→ </a:t>
            </a:r>
            <a:r>
              <a:rPr lang="sr-Cyrl-RS" smtClean="0"/>
              <a:t> </a:t>
            </a:r>
            <a:r>
              <a:rPr lang="en-US" smtClean="0"/>
              <a:t>основни </a:t>
            </a:r>
            <a:r>
              <a:rPr lang="en-US"/>
              <a:t>предуслов је да постоји ефикасан систем </a:t>
            </a:r>
            <a:r>
              <a:rPr lang="en-US" smtClean="0"/>
              <a:t>менаџмента!</a:t>
            </a:r>
            <a:endParaRPr lang="sr-Cyrl-RS" smtClean="0"/>
          </a:p>
          <a:p>
            <a:pPr>
              <a:buNone/>
            </a:pPr>
            <a:r>
              <a:rPr lang="en-US" smtClean="0"/>
              <a:t>   </a:t>
            </a:r>
            <a:endParaRPr lang="en-US"/>
          </a:p>
          <a:p>
            <a:r>
              <a:rPr lang="en-US" smtClean="0"/>
              <a:t>Евалуација </a:t>
            </a:r>
            <a:r>
              <a:rPr lang="sr-Cyrl-RS" smtClean="0"/>
              <a:t> </a:t>
            </a:r>
            <a:r>
              <a:rPr lang="en-US" smtClean="0"/>
              <a:t>→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неопходан је ефикасан здравствени </a:t>
            </a:r>
            <a:r>
              <a:rPr lang="en-US" smtClean="0"/>
              <a:t>руководећи</a:t>
            </a:r>
            <a:r>
              <a:rPr lang="sr-Cyrl-RS" smtClean="0"/>
              <a:t> и</a:t>
            </a:r>
            <a:r>
              <a:rPr lang="en-US" smtClean="0"/>
              <a:t> </a:t>
            </a:r>
            <a:r>
              <a:rPr lang="en-US"/>
              <a:t>информациони </a:t>
            </a:r>
            <a:r>
              <a:rPr lang="en-US" smtClean="0"/>
              <a:t>систем</a:t>
            </a:r>
            <a:r>
              <a:rPr lang="sr-Cyrl-RS" smtClean="0"/>
              <a:t>!</a:t>
            </a:r>
            <a:r>
              <a:rPr lang="en-US" smtClean="0"/>
              <a:t> </a:t>
            </a:r>
            <a:endParaRPr lang="sr-Cyrl-R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Дефини</a:t>
            </a:r>
            <a:r>
              <a:rPr lang="sr-Cyrl-RS" sz="3200" dirty="0" smtClean="0"/>
              <a:t>ција Е</a:t>
            </a:r>
            <a:r>
              <a:rPr lang="en-US" sz="3200" dirty="0" smtClean="0"/>
              <a:t>валуације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17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sr-Cyrl-RS" sz="2200" dirty="0" smtClean="0"/>
              <a:t>Евалуација </a:t>
            </a:r>
            <a:r>
              <a:rPr lang="sr-Cyrl-RS" sz="2200" dirty="0"/>
              <a:t>ј</a:t>
            </a:r>
            <a:r>
              <a:rPr lang="en-US" sz="2200" dirty="0" smtClean="0"/>
              <a:t>е </a:t>
            </a:r>
            <a:r>
              <a:rPr lang="en-US" sz="2200" dirty="0"/>
              <a:t>повратни механизам конструисан у циљу добијања релеватних информација за доношење одлука у </a:t>
            </a:r>
            <a:r>
              <a:rPr lang="en-US" sz="2200" dirty="0" smtClean="0"/>
              <a:t>процесу</a:t>
            </a:r>
            <a:r>
              <a:rPr lang="sr-Cyrl-RS" sz="2200" dirty="0" smtClean="0"/>
              <a:t>/процесима</a:t>
            </a:r>
            <a:r>
              <a:rPr lang="en-US" sz="2200" dirty="0" smtClean="0"/>
              <a:t> руковођења.</a:t>
            </a:r>
            <a:endParaRPr lang="sr-Cyrl-BA" sz="2200" dirty="0" smtClean="0"/>
          </a:p>
          <a:p>
            <a:pPr>
              <a:buFont typeface="Wingdings" pitchFamily="2" charset="2"/>
              <a:buChar char="§"/>
            </a:pPr>
            <a:endParaRPr lang="en-US" sz="2200" dirty="0" smtClean="0"/>
          </a:p>
          <a:p>
            <a:pPr>
              <a:buFont typeface="Wingdings" pitchFamily="2" charset="2"/>
              <a:buChar char="§"/>
            </a:pPr>
            <a:r>
              <a:rPr lang="sr-Cyrl-BA" sz="2200" dirty="0" smtClean="0"/>
              <a:t>Евалуација је потребна менаџменту да би се оценили успех и резултати реализације једног програма, његова релевантност и адекватност, као и да се одговои у којој мери су постигнути постављени циљеви.</a:t>
            </a:r>
          </a:p>
          <a:p>
            <a:pPr>
              <a:buFont typeface="Wingdings" pitchFamily="2" charset="2"/>
              <a:buChar char="§"/>
            </a:pPr>
            <a:r>
              <a:rPr lang="sr-Cyrl-BA" sz="2200" dirty="0" smtClean="0"/>
              <a:t>Поступак потрбан да би се проценили резултати и успеси предузетих мера и акција после процене здравственог стања.</a:t>
            </a:r>
            <a:endParaRPr lang="sr-Cyrl-RS" sz="2200" dirty="0"/>
          </a:p>
        </p:txBody>
      </p:sp>
      <p:pic>
        <p:nvPicPr>
          <p:cNvPr id="1026" name="Picture 2" descr="C:\Users\Katarina\Desktop\Zdravstveni menadzment test-pitanja Katarina Janicijevic\Human-Resources_940x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876800"/>
            <a:ext cx="5816600" cy="165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Мониторинг и </a:t>
            </a:r>
            <a:r>
              <a:rPr lang="sr-Cyrl-RS"/>
              <a:t>Е</a:t>
            </a:r>
            <a:r>
              <a:rPr lang="en-US" smtClean="0"/>
              <a:t>валуација </a:t>
            </a:r>
            <a:r>
              <a:rPr lang="sr-Cyrl-RS"/>
              <a:t/>
            </a:r>
            <a:br>
              <a:rPr lang="sr-Cyrl-RS"/>
            </a:br>
            <a:r>
              <a:rPr lang="sr-Cyrl-RS" smtClean="0"/>
              <a:t>С</a:t>
            </a:r>
            <a:r>
              <a:rPr lang="en-US" smtClean="0"/>
              <a:t>личност </a:t>
            </a:r>
            <a:r>
              <a:rPr lang="en-US"/>
              <a:t>и </a:t>
            </a:r>
            <a:r>
              <a:rPr lang="sr-Cyrl-RS" smtClean="0"/>
              <a:t>Р</a:t>
            </a:r>
            <a:r>
              <a:rPr lang="en-US" smtClean="0"/>
              <a:t>азлика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/>
              <a:t>Мониторинг </a:t>
            </a:r>
            <a:r>
              <a:rPr lang="sr-Cyrl-RS" smtClean="0"/>
              <a:t> </a:t>
            </a:r>
            <a:r>
              <a:rPr lang="en-US" smtClean="0"/>
              <a:t>→  </a:t>
            </a:r>
            <a:r>
              <a:rPr lang="en-US"/>
              <a:t>је перманентна активност, одвија се сваког </a:t>
            </a:r>
            <a:r>
              <a:rPr lang="en-US" smtClean="0"/>
              <a:t>дана</a:t>
            </a:r>
            <a:r>
              <a:rPr lang="sr-Cyrl-RS" smtClean="0"/>
              <a:t>, сваке недеље, сваког месеца !</a:t>
            </a:r>
          </a:p>
          <a:p>
            <a:pPr>
              <a:buNone/>
            </a:pPr>
            <a:r>
              <a:rPr lang="en-US" smtClean="0"/>
              <a:t>   </a:t>
            </a:r>
            <a:endParaRPr lang="en-US"/>
          </a:p>
          <a:p>
            <a:r>
              <a:rPr lang="en-US" smtClean="0"/>
              <a:t>Евалуација </a:t>
            </a:r>
            <a:r>
              <a:rPr lang="sr-Cyrl-RS" smtClean="0"/>
              <a:t> </a:t>
            </a:r>
            <a:r>
              <a:rPr lang="en-US" smtClean="0"/>
              <a:t>→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активност се </a:t>
            </a:r>
            <a:r>
              <a:rPr lang="en-US" smtClean="0"/>
              <a:t>спроводи</a:t>
            </a:r>
            <a:r>
              <a:rPr lang="sr-Cyrl-RS" smtClean="0"/>
              <a:t> само</a:t>
            </a:r>
            <a:r>
              <a:rPr lang="en-US" smtClean="0"/>
              <a:t> периодично</a:t>
            </a:r>
            <a:r>
              <a:rPr lang="sr-Cyrl-RS" smtClean="0"/>
              <a:t>!</a:t>
            </a:r>
            <a:r>
              <a:rPr lang="en-US" smtClean="0"/>
              <a:t> </a:t>
            </a:r>
            <a:endParaRPr lang="sr-Cyrl-R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Модел </a:t>
            </a:r>
            <a:r>
              <a:rPr lang="sr-Cyrl-RS" smtClean="0"/>
              <a:t>Е</a:t>
            </a:r>
            <a:r>
              <a:rPr lang="en-US" smtClean="0"/>
              <a:t>валуације 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 smtClean="0"/>
              <a:t>З</a:t>
            </a:r>
            <a:r>
              <a:rPr lang="en-US" smtClean="0"/>
              <a:t>дравственог </a:t>
            </a:r>
            <a:r>
              <a:rPr lang="sr-Cyrl-RS" smtClean="0"/>
              <a:t>П</a:t>
            </a:r>
            <a:r>
              <a:rPr lang="en-US" smtClean="0"/>
              <a:t>рограма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 (</a:t>
            </a:r>
            <a:r>
              <a:rPr lang="en-US" i="1"/>
              <a:t>M. Micovic, 1983.</a:t>
            </a:r>
            <a:r>
              <a:rPr lang="en-US"/>
              <a:t>)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718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en-US" sz="3600" b="1" smtClean="0"/>
              <a:t>Инпут</a:t>
            </a:r>
            <a:r>
              <a:rPr lang="sr-Cyrl-RS" sz="3600" b="1" smtClean="0"/>
              <a:t> </a:t>
            </a:r>
            <a:r>
              <a:rPr lang="en-US" sz="3600" b="1" smtClean="0"/>
              <a:t>→</a:t>
            </a:r>
            <a:r>
              <a:rPr lang="sr-Cyrl-RS" sz="3600" b="1" smtClean="0"/>
              <a:t> </a:t>
            </a:r>
            <a:r>
              <a:rPr lang="en-US" sz="3600" b="1" smtClean="0"/>
              <a:t>Процес</a:t>
            </a:r>
            <a:r>
              <a:rPr lang="sr-Cyrl-RS" sz="3600" b="1" smtClean="0"/>
              <a:t> </a:t>
            </a:r>
            <a:r>
              <a:rPr lang="en-US" sz="3600" b="1" smtClean="0"/>
              <a:t>→</a:t>
            </a:r>
            <a:r>
              <a:rPr lang="sr-Cyrl-RS" sz="3600" b="1" smtClean="0"/>
              <a:t> </a:t>
            </a:r>
            <a:r>
              <a:rPr lang="en-US" sz="3600" b="1" smtClean="0"/>
              <a:t>Аутпут</a:t>
            </a:r>
            <a:r>
              <a:rPr lang="sr-Cyrl-RS" sz="3600" b="1" smtClean="0"/>
              <a:t> </a:t>
            </a:r>
            <a:r>
              <a:rPr lang="en-US" sz="3600" b="1" smtClean="0"/>
              <a:t>→</a:t>
            </a:r>
            <a:r>
              <a:rPr lang="sr-Cyrl-RS" sz="3600" b="1" smtClean="0"/>
              <a:t> </a:t>
            </a:r>
            <a:r>
              <a:rPr lang="en-US" sz="3600" b="1" smtClean="0"/>
              <a:t>Исход</a:t>
            </a:r>
            <a:r>
              <a:rPr lang="sr-Cyrl-RS" sz="3600" b="1" smtClean="0"/>
              <a:t> </a:t>
            </a:r>
            <a:r>
              <a:rPr lang="en-US" sz="3600" b="1" smtClean="0"/>
              <a:t>→</a:t>
            </a:r>
            <a:r>
              <a:rPr lang="sr-Cyrl-RS" sz="3600" b="1" smtClean="0"/>
              <a:t> </a:t>
            </a:r>
            <a:r>
              <a:rPr lang="en-US" sz="3600" b="1" smtClean="0"/>
              <a:t>Корист</a:t>
            </a:r>
            <a:endParaRPr lang="sr-Cyrl-RS" sz="3600" b="1"/>
          </a:p>
        </p:txBody>
      </p:sp>
      <p:pic>
        <p:nvPicPr>
          <p:cNvPr id="1026" name="Picture 2" descr="C:\Users\Katarina\Desktop\Zdravstveni menadzment test-pitanja Katarina Janicijevic\destinacije-zdravstevnog-turizma-800x4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733800"/>
            <a:ext cx="5334000" cy="2833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95400"/>
            <a:ext cx="8229600" cy="1143000"/>
          </a:xfrm>
        </p:spPr>
        <p:txBody>
          <a:bodyPr/>
          <a:lstStyle/>
          <a:p>
            <a:r>
              <a:rPr lang="sr-Cyrl-RS" b="1" smtClean="0"/>
              <a:t>ПИТАЊА</a:t>
            </a:r>
            <a:endParaRPr lang="sr-Cyrl-RS" b="1"/>
          </a:p>
        </p:txBody>
      </p:sp>
      <p:pic>
        <p:nvPicPr>
          <p:cNvPr id="4" name="Content Placeholder 3" descr="C:\Users\Katarina\Desktop\Zdravstveni menadzment test-pitanja Katarina Janicijevic\komunikacij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2020094"/>
            <a:ext cx="8153400" cy="3686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/>
              <a:t>Е</a:t>
            </a:r>
            <a:r>
              <a:rPr lang="en-US" smtClean="0"/>
              <a:t>валуације </a:t>
            </a:r>
            <a:r>
              <a:rPr lang="sr-Cyrl-RS" b="1" smtClean="0"/>
              <a:t>З</a:t>
            </a:r>
            <a:r>
              <a:rPr lang="en-US" smtClean="0"/>
              <a:t>дравствене </a:t>
            </a:r>
            <a:r>
              <a:rPr lang="sr-Cyrl-RS" b="1" smtClean="0"/>
              <a:t>З</a:t>
            </a:r>
            <a:r>
              <a:rPr lang="en-US" smtClean="0"/>
              <a:t>аштите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dirty="0" smtClean="0"/>
              <a:t>	... Ј</a:t>
            </a:r>
            <a:r>
              <a:rPr lang="en-US" dirty="0" smtClean="0"/>
              <a:t>е </a:t>
            </a:r>
            <a:r>
              <a:rPr lang="en-US" dirty="0"/>
              <a:t>инегрални део процене, оцене, одређивање вредности здравственог стања, процеса планирања, као и систематични начин учења на основу искуства и примене научених "лекција" </a:t>
            </a:r>
            <a:endParaRPr lang="sr-Cyrl-RS" dirty="0" smtClean="0"/>
          </a:p>
          <a:p>
            <a:pPr>
              <a:buNone/>
            </a:pPr>
            <a:r>
              <a:rPr lang="sr-Cyrl-RS" dirty="0"/>
              <a:t>	</a:t>
            </a:r>
            <a:r>
              <a:rPr lang="en-US" dirty="0" smtClean="0"/>
              <a:t>у </a:t>
            </a:r>
            <a:r>
              <a:rPr lang="en-US" dirty="0"/>
              <a:t>циљу побољшања </a:t>
            </a:r>
            <a:r>
              <a:rPr lang="en-US" dirty="0" smtClean="0"/>
              <a:t>активности</a:t>
            </a:r>
            <a:r>
              <a:rPr lang="sr-Cyrl-RS" dirty="0" smtClean="0"/>
              <a:t> </a:t>
            </a:r>
          </a:p>
          <a:p>
            <a:pPr>
              <a:buNone/>
            </a:pPr>
            <a:r>
              <a:rPr lang="sr-Cyrl-RS" dirty="0"/>
              <a:t>	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en-US" dirty="0"/>
              <a:t>планирања за будућу </a:t>
            </a:r>
            <a:r>
              <a:rPr lang="en-US" dirty="0" smtClean="0"/>
              <a:t>ак</a:t>
            </a:r>
            <a:r>
              <a:rPr lang="sr-Cyrl-RS" dirty="0" smtClean="0"/>
              <a:t>тивност ...</a:t>
            </a:r>
            <a:endParaRPr lang="en-US" dirty="0"/>
          </a:p>
          <a:p>
            <a:endParaRPr lang="sr-Cyrl-R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/>
              <a:t>Извpшни савет </a:t>
            </a:r>
            <a:r>
              <a:rPr lang="en-US" i="1" dirty="0" smtClean="0"/>
              <a:t>SZO, </a:t>
            </a:r>
            <a:br>
              <a:rPr lang="en-US" i="1" dirty="0" smtClean="0"/>
            </a:br>
            <a:r>
              <a:rPr lang="sr-Cyrl-RS" dirty="0" smtClean="0"/>
              <a:t>Р</a:t>
            </a:r>
            <a:r>
              <a:rPr lang="en-US" dirty="0" smtClean="0"/>
              <a:t>езолуцијa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en-US" dirty="0"/>
              <a:t>1973</a:t>
            </a:r>
            <a:r>
              <a:rPr lang="en-US" dirty="0" smtClean="0"/>
              <a:t>.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sr-Cyrl-RS" dirty="0" smtClean="0"/>
              <a:t/>
            </a:r>
            <a:br>
              <a:rPr lang="sr-Cyrl-RS" dirty="0" smtClean="0"/>
            </a:b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"Евалуација здравствене службе је систематски и научни процес одређивања до ког су степена једна, или низ акција биле успешне у постизању унапред предвиђених циљева. </a:t>
            </a:r>
            <a:endParaRPr lang="sr-Cyrl-RS" sz="2800" dirty="0" smtClean="0"/>
          </a:p>
          <a:p>
            <a:r>
              <a:rPr lang="en-US" sz="2800" dirty="0" smtClean="0"/>
              <a:t>Укључује </a:t>
            </a:r>
            <a:r>
              <a:rPr lang="en-US" sz="2800" dirty="0"/>
              <a:t>мере адекватности, ефикасности </a:t>
            </a:r>
            <a:r>
              <a:rPr lang="en-US" sz="2800" dirty="0" smtClean="0"/>
              <a:t>и </a:t>
            </a:r>
            <a:r>
              <a:rPr lang="en-US" sz="2800" dirty="0"/>
              <a:t>ефикасности здравствене службе. </a:t>
            </a:r>
            <a:r>
              <a:rPr lang="en-US" sz="2800" dirty="0" smtClean="0"/>
              <a:t>То </a:t>
            </a:r>
            <a:r>
              <a:rPr lang="en-US" sz="2800" dirty="0"/>
              <a:t>даје могућност за реализацију приоритета и ресурса на бази промене здравствених потреба".</a:t>
            </a:r>
          </a:p>
          <a:p>
            <a:endParaRPr lang="sr-Cyrl-R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sr-Cyrl-RS" smtClean="0"/>
              <a:t>ЕВАЛУАЦИЈА...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Cyrl-RS" smtClean="0"/>
              <a:t>	Представља ОЦЕНУ</a:t>
            </a:r>
            <a:r>
              <a:rPr lang="en-US" smtClean="0"/>
              <a:t>:</a:t>
            </a:r>
          </a:p>
          <a:p>
            <a:pPr>
              <a:buNone/>
            </a:pPr>
            <a:r>
              <a:rPr lang="sr-Cyrl-RS" smtClean="0"/>
              <a:t>	→ Шта је урађено/постигнуто</a:t>
            </a:r>
          </a:p>
          <a:p>
            <a:pPr>
              <a:buNone/>
            </a:pPr>
            <a:r>
              <a:rPr lang="sr-Cyrl-RS" smtClean="0"/>
              <a:t>	→ Како је задато урађено</a:t>
            </a:r>
          </a:p>
          <a:p>
            <a:pPr>
              <a:buNone/>
            </a:pPr>
            <a:r>
              <a:rPr lang="sr-Cyrl-RS" smtClean="0"/>
              <a:t>	→ Који су резилтати и исходи предузатих активности</a:t>
            </a:r>
          </a:p>
          <a:p>
            <a:pPr>
              <a:buNone/>
            </a:pPr>
            <a:r>
              <a:rPr lang="sr-Cyrl-RS" smtClean="0"/>
              <a:t>	→...</a:t>
            </a:r>
          </a:p>
          <a:p>
            <a:pPr>
              <a:buNone/>
            </a:pPr>
            <a:r>
              <a:rPr lang="sr-Cyrl-RS" smtClean="0"/>
              <a:t>	Врши се од стране</a:t>
            </a:r>
            <a:r>
              <a:rPr lang="en-US" smtClean="0"/>
              <a:t>:</a:t>
            </a:r>
            <a:r>
              <a:rPr lang="sr-Cyrl-RS" smtClean="0"/>
              <a:t> појединца, тима стручњака, који су и</a:t>
            </a:r>
            <a:r>
              <a:rPr lang="en-US" smtClean="0"/>
              <a:t>/</a:t>
            </a:r>
            <a:r>
              <a:rPr lang="sr-Cyrl-RS" smtClean="0"/>
              <a:t>или нису учествовали у реализацији пројекта, организације, агенције, асоцијације и друго. </a:t>
            </a:r>
            <a:endParaRPr lang="en-US" smtClean="0"/>
          </a:p>
          <a:p>
            <a:pPr>
              <a:buNone/>
            </a:pPr>
            <a:endParaRPr lang="sr-Cyrl-R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Примена/</a:t>
            </a:r>
            <a:r>
              <a:rPr lang="sr-Cyrl-RS" smtClean="0"/>
              <a:t>С</a:t>
            </a:r>
            <a:r>
              <a:rPr lang="en-US" smtClean="0"/>
              <a:t>провођење </a:t>
            </a:r>
            <a:r>
              <a:rPr lang="en-US"/>
              <a:t>евалуације здравственог </a:t>
            </a:r>
            <a:r>
              <a:rPr lang="en-US" smtClean="0"/>
              <a:t>програма</a:t>
            </a:r>
            <a:r>
              <a:rPr lang="sr-Cyrl-RS" smtClean="0"/>
              <a:t>,</a:t>
            </a:r>
            <a:r>
              <a:rPr lang="en-US" smtClean="0"/>
              <a:t>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представља </a:t>
            </a:r>
            <a:r>
              <a:rPr lang="en-US"/>
              <a:t>основну </a:t>
            </a:r>
            <a:r>
              <a:rPr lang="en-US" smtClean="0"/>
              <a:t>намеру</a:t>
            </a:r>
            <a:r>
              <a:rPr lang="sr-Cyrl-RS" smtClean="0"/>
              <a:t>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819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П</a:t>
            </a:r>
            <a:r>
              <a:rPr lang="en-US" smtClean="0"/>
              <a:t>обољша</a:t>
            </a:r>
            <a:r>
              <a:rPr lang="sr-Cyrl-RS" smtClean="0"/>
              <a:t>ња</a:t>
            </a:r>
            <a:r>
              <a:rPr lang="en-US" smtClean="0"/>
              <a:t> здравствен</a:t>
            </a:r>
            <a:r>
              <a:rPr lang="sr-Cyrl-RS" smtClean="0"/>
              <a:t>их</a:t>
            </a:r>
            <a:r>
              <a:rPr lang="en-US" smtClean="0"/>
              <a:t> планов</a:t>
            </a:r>
            <a:r>
              <a:rPr lang="sr-Cyrl-RS" smtClean="0"/>
              <a:t>а</a:t>
            </a:r>
            <a:r>
              <a:rPr lang="en-US" smtClean="0"/>
              <a:t> </a:t>
            </a:r>
            <a:endParaRPr lang="sr-Cyrl-RS" smtClean="0"/>
          </a:p>
          <a:p>
            <a:pPr>
              <a:buNone/>
            </a:pPr>
            <a:r>
              <a:rPr lang="sr-Cyrl-RS"/>
              <a:t>	П</a:t>
            </a:r>
            <a:r>
              <a:rPr lang="en-US" smtClean="0"/>
              <a:t>обољша</a:t>
            </a:r>
            <a:r>
              <a:rPr lang="sr-Cyrl-RS" smtClean="0"/>
              <a:t>ња</a:t>
            </a:r>
            <a:r>
              <a:rPr lang="en-US" smtClean="0"/>
              <a:t> здравствен</a:t>
            </a:r>
            <a:r>
              <a:rPr lang="sr-Cyrl-RS" smtClean="0"/>
              <a:t>их</a:t>
            </a:r>
            <a:r>
              <a:rPr lang="en-US" smtClean="0"/>
              <a:t> програм</a:t>
            </a:r>
            <a:r>
              <a:rPr lang="sr-Cyrl-RS" smtClean="0"/>
              <a:t>а</a:t>
            </a:r>
            <a:r>
              <a:rPr lang="en-US" smtClean="0"/>
              <a:t> </a:t>
            </a:r>
            <a:endParaRPr lang="sr-Cyrl-RS" smtClean="0"/>
          </a:p>
          <a:p>
            <a:pPr>
              <a:buNone/>
            </a:pPr>
            <a:r>
              <a:rPr lang="sr-Cyrl-RS"/>
              <a:t>	П</a:t>
            </a:r>
            <a:r>
              <a:rPr lang="en-US" smtClean="0"/>
              <a:t>обољша</a:t>
            </a:r>
            <a:r>
              <a:rPr lang="sr-Cyrl-RS" smtClean="0"/>
              <a:t>ња</a:t>
            </a:r>
            <a:r>
              <a:rPr lang="en-US" smtClean="0"/>
              <a:t> здравств</a:t>
            </a:r>
            <a:r>
              <a:rPr lang="sr-Cyrl-RS" smtClean="0"/>
              <a:t>ене</a:t>
            </a:r>
            <a:r>
              <a:rPr lang="en-US" smtClean="0"/>
              <a:t> инфраструктур</a:t>
            </a:r>
            <a:r>
              <a:rPr lang="sr-Cyrl-RS" smtClean="0"/>
              <a:t>е</a:t>
            </a:r>
            <a:r>
              <a:rPr lang="en-US" smtClean="0"/>
              <a:t> </a:t>
            </a:r>
            <a:r>
              <a:rPr lang="sr-Cyrl-RS" smtClean="0"/>
              <a:t>П</a:t>
            </a:r>
            <a:r>
              <a:rPr lang="en-US" smtClean="0"/>
              <a:t>обољша</a:t>
            </a:r>
            <a:r>
              <a:rPr lang="sr-Cyrl-RS" smtClean="0"/>
              <a:t>ња</a:t>
            </a:r>
            <a:r>
              <a:rPr lang="en-US" smtClean="0"/>
              <a:t> пружањ</a:t>
            </a:r>
            <a:r>
              <a:rPr lang="sr-Cyrl-RS" smtClean="0"/>
              <a:t>а</a:t>
            </a:r>
            <a:r>
              <a:rPr lang="en-US" smtClean="0"/>
              <a:t> </a:t>
            </a:r>
            <a:r>
              <a:rPr lang="en-US"/>
              <a:t>здравствене </a:t>
            </a:r>
            <a:r>
              <a:rPr lang="en-US" smtClean="0"/>
              <a:t>заштите </a:t>
            </a:r>
            <a:r>
              <a:rPr lang="sr-Cyrl-RS" smtClean="0"/>
              <a:t>П</a:t>
            </a:r>
            <a:r>
              <a:rPr lang="en-US" smtClean="0"/>
              <a:t>обољша</a:t>
            </a:r>
            <a:r>
              <a:rPr lang="sr-Cyrl-RS" smtClean="0"/>
              <a:t>ња</a:t>
            </a:r>
            <a:r>
              <a:rPr lang="en-US" smtClean="0"/>
              <a:t> здравствено</a:t>
            </a:r>
            <a:r>
              <a:rPr lang="sr-Cyrl-RS" smtClean="0"/>
              <a:t>гг</a:t>
            </a:r>
            <a:r>
              <a:rPr lang="en-US" smtClean="0"/>
              <a:t> </a:t>
            </a:r>
            <a:r>
              <a:rPr lang="en-US"/>
              <a:t>стање становништва у вези програма и </a:t>
            </a:r>
            <a:r>
              <a:rPr lang="en-US" smtClean="0"/>
              <a:t>пројек</a:t>
            </a:r>
            <a:r>
              <a:rPr lang="sr-Cyrl-RS"/>
              <a:t>а</a:t>
            </a:r>
            <a:r>
              <a:rPr lang="en-US" smtClean="0"/>
              <a:t>та</a:t>
            </a:r>
            <a:r>
              <a:rPr lang="sr-Cyrl-RS" smtClean="0"/>
              <a:t> ...</a:t>
            </a:r>
            <a:endParaRPr lang="en-US"/>
          </a:p>
          <a:p>
            <a:endParaRPr lang="sr-Cyrl-R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Предуслови за успешну </a:t>
            </a:r>
            <a:r>
              <a:rPr lang="en-US" smtClean="0"/>
              <a:t>евалуацију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smtClean="0"/>
              <a:t>	→ М</a:t>
            </a:r>
            <a:r>
              <a:rPr lang="en-US" smtClean="0"/>
              <a:t>отивација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 А</a:t>
            </a:r>
            <a:r>
              <a:rPr lang="en-US" smtClean="0"/>
              <a:t>декватан </a:t>
            </a:r>
            <a:r>
              <a:rPr lang="en-US"/>
              <a:t>информациони </a:t>
            </a:r>
            <a:r>
              <a:rPr lang="en-US" smtClean="0"/>
              <a:t>систем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 А</a:t>
            </a:r>
            <a:r>
              <a:rPr lang="en-US" smtClean="0"/>
              <a:t>декватне информације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 П</a:t>
            </a:r>
            <a:r>
              <a:rPr lang="en-US" smtClean="0"/>
              <a:t>оуздани </a:t>
            </a:r>
            <a:r>
              <a:rPr lang="en-US"/>
              <a:t>резултати </a:t>
            </a:r>
            <a:r>
              <a:rPr lang="en-US" smtClean="0"/>
              <a:t>истраживања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 П</a:t>
            </a:r>
            <a:r>
              <a:rPr lang="en-US" smtClean="0"/>
              <a:t>римена </a:t>
            </a:r>
            <a:r>
              <a:rPr lang="en-US"/>
              <a:t>планова, програма и </a:t>
            </a:r>
            <a:r>
              <a:rPr lang="en-US" smtClean="0"/>
              <a:t>активности </a:t>
            </a:r>
            <a:endParaRPr lang="sr-Cyrl-RS" smtClean="0"/>
          </a:p>
          <a:p>
            <a:pPr>
              <a:buNone/>
            </a:pPr>
            <a:r>
              <a:rPr lang="sr-Cyrl-RS" smtClean="0"/>
              <a:t>	</a:t>
            </a:r>
            <a:r>
              <a:rPr lang="en-US" smtClean="0"/>
              <a:t>→</a:t>
            </a:r>
            <a:r>
              <a:rPr lang="sr-Cyrl-RS" smtClean="0"/>
              <a:t> К</a:t>
            </a:r>
            <a:r>
              <a:rPr lang="en-US" smtClean="0"/>
              <a:t>ритеријуми </a:t>
            </a:r>
            <a:r>
              <a:rPr lang="en-US"/>
              <a:t>и </a:t>
            </a:r>
            <a:r>
              <a:rPr lang="en-US" smtClean="0"/>
              <a:t>индикатори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 И</a:t>
            </a:r>
            <a:r>
              <a:rPr lang="en-US" smtClean="0"/>
              <a:t>ндикатори </a:t>
            </a:r>
            <a:r>
              <a:rPr lang="en-US"/>
              <a:t>за процену ефикасности </a:t>
            </a:r>
            <a:endParaRPr lang="sr-Cyrl-R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Евалуација здравственог </a:t>
            </a:r>
            <a:r>
              <a:rPr lang="en-US" smtClean="0"/>
              <a:t>програма</a:t>
            </a:r>
            <a:r>
              <a:rPr lang="sr-Cyrl-RS" smtClean="0"/>
              <a:t>,</a:t>
            </a:r>
            <a:r>
              <a:rPr lang="en-US" smtClean="0"/>
              <a:t> </a:t>
            </a:r>
            <a:r>
              <a:rPr lang="en-US"/>
              <a:t>узима у обзир следеће </a:t>
            </a:r>
            <a:r>
              <a:rPr lang="en-US" smtClean="0"/>
              <a:t>компоненте:</a:t>
            </a:r>
            <a:r>
              <a:rPr lang="sr-Cyrl-RS" smtClean="0"/>
              <a:t>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sr-Cyrl-RS" dirty="0" smtClean="0"/>
              <a:t>Р</a:t>
            </a:r>
            <a:r>
              <a:rPr lang="en-US" dirty="0" smtClean="0"/>
              <a:t>елевантност </a:t>
            </a:r>
            <a:endParaRPr lang="sr-Cyrl-RS" dirty="0" smtClean="0"/>
          </a:p>
          <a:p>
            <a:r>
              <a:rPr lang="sr-Cyrl-RS" dirty="0"/>
              <a:t>А</a:t>
            </a:r>
            <a:r>
              <a:rPr lang="en-US" dirty="0" smtClean="0"/>
              <a:t>декватност </a:t>
            </a:r>
            <a:endParaRPr lang="sr-Cyrl-RS" dirty="0" smtClean="0"/>
          </a:p>
          <a:p>
            <a:r>
              <a:rPr lang="sr-Cyrl-RS" dirty="0"/>
              <a:t>П</a:t>
            </a:r>
            <a:r>
              <a:rPr lang="en-US" dirty="0" smtClean="0"/>
              <a:t>рогрес </a:t>
            </a:r>
            <a:endParaRPr lang="sr-Cyrl-RS" dirty="0" smtClean="0"/>
          </a:p>
          <a:p>
            <a:r>
              <a:rPr lang="sr-Cyrl-RS" b="1" dirty="0"/>
              <a:t>Е</a:t>
            </a:r>
            <a:r>
              <a:rPr lang="en-US" b="1" dirty="0" smtClean="0"/>
              <a:t>фикасност </a:t>
            </a:r>
            <a:endParaRPr lang="sr-Cyrl-RS" b="1" dirty="0" smtClean="0"/>
          </a:p>
          <a:p>
            <a:r>
              <a:rPr lang="sr-Cyrl-RS" b="1" dirty="0"/>
              <a:t>Е</a:t>
            </a:r>
            <a:r>
              <a:rPr lang="en-US" b="1" dirty="0" smtClean="0"/>
              <a:t>фективност</a:t>
            </a:r>
            <a:endParaRPr lang="sr-Cyrl-RS" b="1" dirty="0" smtClean="0"/>
          </a:p>
          <a:p>
            <a:r>
              <a:rPr lang="en-US" b="1" i="1" dirty="0" smtClean="0"/>
              <a:t>Impakt/efekt</a:t>
            </a:r>
            <a:r>
              <a:rPr lang="en-US" b="1" dirty="0" smtClean="0"/>
              <a:t>  корист</a:t>
            </a:r>
          </a:p>
          <a:p>
            <a:r>
              <a:rPr lang="en-US" dirty="0" smtClean="0"/>
              <a:t>…</a:t>
            </a:r>
            <a:endParaRPr lang="en-US" dirty="0"/>
          </a:p>
          <a:p>
            <a:endParaRPr lang="sr-Cyrl-RS" dirty="0"/>
          </a:p>
        </p:txBody>
      </p:sp>
      <p:pic>
        <p:nvPicPr>
          <p:cNvPr id="1026" name="Picture 2" descr="C:\Users\Katarina\Desktop\najcesca_pitan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810000"/>
            <a:ext cx="3552825" cy="2667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/>
              <a:t>Е</a:t>
            </a:r>
            <a:r>
              <a:rPr lang="sr-Cyrl-BA" dirty="0" smtClean="0"/>
              <a:t>фикасност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800" dirty="0" smtClean="0"/>
              <a:t>Анализа резултата добијених у односу на учињен напор и употребљене ресурсе. </a:t>
            </a:r>
          </a:p>
          <a:p>
            <a:endParaRPr lang="sr-Cyrl-BA" sz="2800" dirty="0"/>
          </a:p>
          <a:p>
            <a:pPr>
              <a:buFont typeface="Wingdings" pitchFamily="2" charset="2"/>
              <a:buChar char="Ø"/>
            </a:pPr>
            <a:r>
              <a:rPr lang="sr-Cyrl-BA" sz="2800" dirty="0" smtClean="0"/>
              <a:t>Техничка ефикасност</a:t>
            </a:r>
          </a:p>
          <a:p>
            <a:pPr>
              <a:buFont typeface="Wingdings" pitchFamily="2" charset="2"/>
              <a:buChar char="Ø"/>
            </a:pPr>
            <a:r>
              <a:rPr lang="sr-Cyrl-BA" sz="2800" dirty="0" smtClean="0"/>
              <a:t>Цена ефикасности – однос укупне цене(трошкова) програма, према броју јединица услуга програма</a:t>
            </a:r>
            <a:endParaRPr lang="sr-Cyrl-RS" sz="2800" dirty="0"/>
          </a:p>
        </p:txBody>
      </p:sp>
    </p:spTree>
    <p:extLst>
      <p:ext uri="{BB962C8B-B14F-4D97-AF65-F5344CB8AC3E}">
        <p14:creationId xmlns:p14="http://schemas.microsoft.com/office/powerpoint/2010/main" val="773038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460</Words>
  <Application>Microsoft Office PowerPoint</Application>
  <PresentationFormat>On-screen Show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ЕВАЛУАЦИЈА </vt:lpstr>
      <vt:lpstr>Дефиниција Евалуације</vt:lpstr>
      <vt:lpstr>Евалуације Здравствене Заштите</vt:lpstr>
      <vt:lpstr>Извpшни савет SZO,  Резолуцијa, 1973.,  </vt:lpstr>
      <vt:lpstr>ЕВАЛУАЦИЈА...</vt:lpstr>
      <vt:lpstr>Примена/Спровођење евалуације здравственог програма,  представља основну намеру ...</vt:lpstr>
      <vt:lpstr>Предуслови за успешну евалуацију</vt:lpstr>
      <vt:lpstr>Евалуација здравственог програма, узима у обзир следеће компоненте: </vt:lpstr>
      <vt:lpstr>Ефикасност</vt:lpstr>
      <vt:lpstr>Ефективност</vt:lpstr>
      <vt:lpstr>Корист - бенефит</vt:lpstr>
      <vt:lpstr>Корист - Бенефит цена (профит), представља ...</vt:lpstr>
      <vt:lpstr>Главне карактеристике “Mониторинга" </vt:lpstr>
      <vt:lpstr>Главне карактеристике евалуације </vt:lpstr>
      <vt:lpstr>Евалуација здравственог програма</vt:lpstr>
      <vt:lpstr>Мониторинг и Евалуација  Сличност и Разлика</vt:lpstr>
      <vt:lpstr>Мониторинг и Евалуација  Сличност и Разлика</vt:lpstr>
      <vt:lpstr>Мониторинг и Евалуација  Сличност и Разлика</vt:lpstr>
      <vt:lpstr>Мониторинг и Евалуација  Сличност и Разлика</vt:lpstr>
      <vt:lpstr>Мониторинг и Евалуација  Сличност и Разлика</vt:lpstr>
      <vt:lpstr>Модел Евалуације  Здравственог Програма  (M. Micovic, 1983.)</vt:lpstr>
      <vt:lpstr>ПИТАЊА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ЕВАЛУАЦИЈА</dc:title>
  <dc:creator>Katarina</dc:creator>
  <cp:lastModifiedBy>Ceca</cp:lastModifiedBy>
  <cp:revision>80</cp:revision>
  <dcterms:created xsi:type="dcterms:W3CDTF">2016-10-29T20:16:14Z</dcterms:created>
  <dcterms:modified xsi:type="dcterms:W3CDTF">2020-09-17T18:45:56Z</dcterms:modified>
</cp:coreProperties>
</file>